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2" r:id="rId9"/>
    <p:sldId id="262" r:id="rId10"/>
    <p:sldId id="264" r:id="rId11"/>
    <p:sldId id="265" r:id="rId12"/>
    <p:sldId id="268" r:id="rId13"/>
    <p:sldId id="269" r:id="rId14"/>
    <p:sldId id="275" r:id="rId15"/>
    <p:sldId id="273" r:id="rId16"/>
    <p:sldId id="270" r:id="rId17"/>
  </p:sldIdLst>
  <p:sldSz cx="9144000" cy="6858000" type="screen4x3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>
        <p:scale>
          <a:sx n="98" d="100"/>
          <a:sy n="98" d="100"/>
        </p:scale>
        <p:origin x="-1090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5E2AF-BC2D-4CC8-8291-20C88C5433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482F4BD-2390-4BFB-B4DD-F240965E2FB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20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визуализации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действий детей.</a:t>
          </a:r>
          <a:endParaRPr lang="ru-RU" sz="2000" b="1" dirty="0">
            <a:solidFill>
              <a:srgbClr val="002060"/>
            </a:solidFill>
          </a:endParaRPr>
        </a:p>
      </dgm:t>
    </dgm:pt>
    <dgm:pt modelId="{88D9F1D8-7C64-4446-8437-61D1860F2708}" type="parTrans" cxnId="{3A1F18E6-2EB2-4F3E-BA93-E9178CD479E2}">
      <dgm:prSet/>
      <dgm:spPr/>
      <dgm:t>
        <a:bodyPr/>
        <a:lstStyle/>
        <a:p>
          <a:endParaRPr lang="ru-RU"/>
        </a:p>
      </dgm:t>
    </dgm:pt>
    <dgm:pt modelId="{76606292-6591-4BD6-8375-C1F08EB794A4}" type="sibTrans" cxnId="{3A1F18E6-2EB2-4F3E-BA93-E9178CD479E2}">
      <dgm:prSet/>
      <dgm:spPr/>
      <dgm:t>
        <a:bodyPr/>
        <a:lstStyle/>
        <a:p>
          <a:endParaRPr lang="ru-RU"/>
        </a:p>
      </dgm:t>
    </dgm:pt>
    <dgm:pt modelId="{47D37ACD-FDA0-4EE7-90DF-DCCA27A1F2D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Ребенок может отвлечься и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прослушать (не понять)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последовательность выполнения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действий.</a:t>
          </a:r>
          <a:endParaRPr lang="ru-RU" sz="2000" b="1" dirty="0">
            <a:solidFill>
              <a:schemeClr val="bg1"/>
            </a:solidFill>
          </a:endParaRPr>
        </a:p>
      </dgm:t>
    </dgm:pt>
    <dgm:pt modelId="{D7AE576A-1E54-4E18-8E01-C2E5C0C405BF}" type="parTrans" cxnId="{C8C5E13C-727C-40BC-9BFC-91BDC3338B44}">
      <dgm:prSet/>
      <dgm:spPr/>
      <dgm:t>
        <a:bodyPr/>
        <a:lstStyle/>
        <a:p>
          <a:endParaRPr lang="ru-RU"/>
        </a:p>
      </dgm:t>
    </dgm:pt>
    <dgm:pt modelId="{A8359498-4884-482C-8B7B-CDE0FF8AE176}" type="sibTrans" cxnId="{C8C5E13C-727C-40BC-9BFC-91BDC3338B44}">
      <dgm:prSet/>
      <dgm:spPr/>
      <dgm:t>
        <a:bodyPr/>
        <a:lstStyle/>
        <a:p>
          <a:endParaRPr lang="ru-RU"/>
        </a:p>
      </dgm:t>
    </dgm:pt>
    <dgm:pt modelId="{7C1027A5-1DFD-4314-AF62-2A490A3FDA2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Учитель тратит лишнее время на объяснения,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успокаивание и собирание детей.</a:t>
          </a:r>
          <a:endParaRPr lang="ru-RU" sz="2000" b="1" dirty="0">
            <a:solidFill>
              <a:srgbClr val="002060"/>
            </a:solidFill>
          </a:endParaRPr>
        </a:p>
      </dgm:t>
    </dgm:pt>
    <dgm:pt modelId="{4DA3539F-B472-4380-864E-0E2E815F5D72}" type="parTrans" cxnId="{34CF85EA-F031-464E-94E7-BA7C6755E7EC}">
      <dgm:prSet/>
      <dgm:spPr/>
      <dgm:t>
        <a:bodyPr/>
        <a:lstStyle/>
        <a:p>
          <a:endParaRPr lang="ru-RU"/>
        </a:p>
      </dgm:t>
    </dgm:pt>
    <dgm:pt modelId="{63C9D1B9-7496-44AD-B100-7356F18C2311}" type="sibTrans" cxnId="{34CF85EA-F031-464E-94E7-BA7C6755E7EC}">
      <dgm:prSet/>
      <dgm:spPr/>
      <dgm:t>
        <a:bodyPr/>
        <a:lstStyle/>
        <a:p>
          <a:endParaRPr lang="ru-RU"/>
        </a:p>
      </dgm:t>
    </dgm:pt>
    <dgm:pt modelId="{38AD0B65-B3FD-4430-BF9B-C76DC16A42F5}" type="pres">
      <dgm:prSet presAssocID="{2355E2AF-BC2D-4CC8-8291-20C88C54336D}" presName="Name0" presStyleCnt="0">
        <dgm:presLayoutVars>
          <dgm:dir/>
          <dgm:animLvl val="lvl"/>
          <dgm:resizeHandles val="exact"/>
        </dgm:presLayoutVars>
      </dgm:prSet>
      <dgm:spPr/>
    </dgm:pt>
    <dgm:pt modelId="{B0343574-8ECC-4891-89B6-0E0EFD94348F}" type="pres">
      <dgm:prSet presAssocID="{A482F4BD-2390-4BFB-B4DD-F240965E2FB9}" presName="Name8" presStyleCnt="0"/>
      <dgm:spPr/>
    </dgm:pt>
    <dgm:pt modelId="{32F8B593-227C-4BB4-BFF0-C83B6189CE0A}" type="pres">
      <dgm:prSet presAssocID="{A482F4BD-2390-4BFB-B4DD-F240965E2FB9}" presName="level" presStyleLbl="node1" presStyleIdx="0" presStyleCnt="3" custScaleY="97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3FAF6-796F-4BFD-90F6-10579C3EA974}" type="pres">
      <dgm:prSet presAssocID="{A482F4BD-2390-4BFB-B4DD-F240965E2F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4A2A1-E465-479C-9A1C-F5E5FAF715BE}" type="pres">
      <dgm:prSet presAssocID="{47D37ACD-FDA0-4EE7-90DF-DCCA27A1F2D5}" presName="Name8" presStyleCnt="0"/>
      <dgm:spPr/>
    </dgm:pt>
    <dgm:pt modelId="{5403BD5A-4C73-4A54-BBA0-CCC93706A249}" type="pres">
      <dgm:prSet presAssocID="{47D37ACD-FDA0-4EE7-90DF-DCCA27A1F2D5}" presName="level" presStyleLbl="node1" presStyleIdx="1" presStyleCnt="3" custLinFactNeighborX="456" custLinFactNeighborY="-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1F281-515A-48D1-86F3-03BD9511DEAF}" type="pres">
      <dgm:prSet presAssocID="{47D37ACD-FDA0-4EE7-90DF-DCCA27A1F2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1201A-B567-40F1-9B73-D8768517C73F}" type="pres">
      <dgm:prSet presAssocID="{7C1027A5-1DFD-4314-AF62-2A490A3FDA2F}" presName="Name8" presStyleCnt="0"/>
      <dgm:spPr/>
    </dgm:pt>
    <dgm:pt modelId="{0DCF6020-3DCC-4A75-BDB7-F8658E6E71EF}" type="pres">
      <dgm:prSet presAssocID="{7C1027A5-1DFD-4314-AF62-2A490A3FDA2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B5F60-C765-4643-94F7-6ECA8C031268}" type="pres">
      <dgm:prSet presAssocID="{7C1027A5-1DFD-4314-AF62-2A490A3FDA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875D9-75D1-4E70-AC14-F38C365F95CF}" type="presOf" srcId="{7C1027A5-1DFD-4314-AF62-2A490A3FDA2F}" destId="{0DCF6020-3DCC-4A75-BDB7-F8658E6E71EF}" srcOrd="0" destOrd="0" presId="urn:microsoft.com/office/officeart/2005/8/layout/pyramid1"/>
    <dgm:cxn modelId="{C8C5E13C-727C-40BC-9BFC-91BDC3338B44}" srcId="{2355E2AF-BC2D-4CC8-8291-20C88C54336D}" destId="{47D37ACD-FDA0-4EE7-90DF-DCCA27A1F2D5}" srcOrd="1" destOrd="0" parTransId="{D7AE576A-1E54-4E18-8E01-C2E5C0C405BF}" sibTransId="{A8359498-4884-482C-8B7B-CDE0FF8AE176}"/>
    <dgm:cxn modelId="{3A1F18E6-2EB2-4F3E-BA93-E9178CD479E2}" srcId="{2355E2AF-BC2D-4CC8-8291-20C88C54336D}" destId="{A482F4BD-2390-4BFB-B4DD-F240965E2FB9}" srcOrd="0" destOrd="0" parTransId="{88D9F1D8-7C64-4446-8437-61D1860F2708}" sibTransId="{76606292-6591-4BD6-8375-C1F08EB794A4}"/>
    <dgm:cxn modelId="{25DA93A3-61C5-45C0-9EBC-DC96EE0A877E}" type="presOf" srcId="{47D37ACD-FDA0-4EE7-90DF-DCCA27A1F2D5}" destId="{89E1F281-515A-48D1-86F3-03BD9511DEAF}" srcOrd="1" destOrd="0" presId="urn:microsoft.com/office/officeart/2005/8/layout/pyramid1"/>
    <dgm:cxn modelId="{3FF08B3E-D504-468A-BC9E-0B4379BCED32}" type="presOf" srcId="{A482F4BD-2390-4BFB-B4DD-F240965E2FB9}" destId="{9A63FAF6-796F-4BFD-90F6-10579C3EA974}" srcOrd="1" destOrd="0" presId="urn:microsoft.com/office/officeart/2005/8/layout/pyramid1"/>
    <dgm:cxn modelId="{657E7A69-9C6A-4B5B-92D2-DE419B525924}" type="presOf" srcId="{47D37ACD-FDA0-4EE7-90DF-DCCA27A1F2D5}" destId="{5403BD5A-4C73-4A54-BBA0-CCC93706A249}" srcOrd="0" destOrd="0" presId="urn:microsoft.com/office/officeart/2005/8/layout/pyramid1"/>
    <dgm:cxn modelId="{CDADBB6E-2976-4E37-BB90-4606C20DFD06}" type="presOf" srcId="{7C1027A5-1DFD-4314-AF62-2A490A3FDA2F}" destId="{81BB5F60-C765-4643-94F7-6ECA8C031268}" srcOrd="1" destOrd="0" presId="urn:microsoft.com/office/officeart/2005/8/layout/pyramid1"/>
    <dgm:cxn modelId="{34CF85EA-F031-464E-94E7-BA7C6755E7EC}" srcId="{2355E2AF-BC2D-4CC8-8291-20C88C54336D}" destId="{7C1027A5-1DFD-4314-AF62-2A490A3FDA2F}" srcOrd="2" destOrd="0" parTransId="{4DA3539F-B472-4380-864E-0E2E815F5D72}" sibTransId="{63C9D1B9-7496-44AD-B100-7356F18C2311}"/>
    <dgm:cxn modelId="{3B500317-625F-472D-A95A-9F09864D548F}" type="presOf" srcId="{A482F4BD-2390-4BFB-B4DD-F240965E2FB9}" destId="{32F8B593-227C-4BB4-BFF0-C83B6189CE0A}" srcOrd="0" destOrd="0" presId="urn:microsoft.com/office/officeart/2005/8/layout/pyramid1"/>
    <dgm:cxn modelId="{620E09E3-2E38-4EF7-9AB7-0EAE2CBF48E5}" type="presOf" srcId="{2355E2AF-BC2D-4CC8-8291-20C88C54336D}" destId="{38AD0B65-B3FD-4430-BF9B-C76DC16A42F5}" srcOrd="0" destOrd="0" presId="urn:microsoft.com/office/officeart/2005/8/layout/pyramid1"/>
    <dgm:cxn modelId="{CCBA8E47-DBDE-4DC3-A4EA-1025F2817D2E}" type="presParOf" srcId="{38AD0B65-B3FD-4430-BF9B-C76DC16A42F5}" destId="{B0343574-8ECC-4891-89B6-0E0EFD94348F}" srcOrd="0" destOrd="0" presId="urn:microsoft.com/office/officeart/2005/8/layout/pyramid1"/>
    <dgm:cxn modelId="{5EAE74F6-D6D7-462C-84E4-FEDCFB7EFD2E}" type="presParOf" srcId="{B0343574-8ECC-4891-89B6-0E0EFD94348F}" destId="{32F8B593-227C-4BB4-BFF0-C83B6189CE0A}" srcOrd="0" destOrd="0" presId="urn:microsoft.com/office/officeart/2005/8/layout/pyramid1"/>
    <dgm:cxn modelId="{322AFCDC-7F13-436F-B9FF-30DEA32B44AE}" type="presParOf" srcId="{B0343574-8ECC-4891-89B6-0E0EFD94348F}" destId="{9A63FAF6-796F-4BFD-90F6-10579C3EA974}" srcOrd="1" destOrd="0" presId="urn:microsoft.com/office/officeart/2005/8/layout/pyramid1"/>
    <dgm:cxn modelId="{1F59F1BA-EC65-4EB8-9BC4-E3A3A7B7D67B}" type="presParOf" srcId="{38AD0B65-B3FD-4430-BF9B-C76DC16A42F5}" destId="{15E4A2A1-E465-479C-9A1C-F5E5FAF715BE}" srcOrd="1" destOrd="0" presId="urn:microsoft.com/office/officeart/2005/8/layout/pyramid1"/>
    <dgm:cxn modelId="{A9BD567D-895F-424A-8516-10476E46D083}" type="presParOf" srcId="{15E4A2A1-E465-479C-9A1C-F5E5FAF715BE}" destId="{5403BD5A-4C73-4A54-BBA0-CCC93706A249}" srcOrd="0" destOrd="0" presId="urn:microsoft.com/office/officeart/2005/8/layout/pyramid1"/>
    <dgm:cxn modelId="{BA48266D-05E8-490F-8116-2BB80EA88EE0}" type="presParOf" srcId="{15E4A2A1-E465-479C-9A1C-F5E5FAF715BE}" destId="{89E1F281-515A-48D1-86F3-03BD9511DEAF}" srcOrd="1" destOrd="0" presId="urn:microsoft.com/office/officeart/2005/8/layout/pyramid1"/>
    <dgm:cxn modelId="{E08771A9-1DAB-466C-ACBC-1C5C99B7D08F}" type="presParOf" srcId="{38AD0B65-B3FD-4430-BF9B-C76DC16A42F5}" destId="{3E31201A-B567-40F1-9B73-D8768517C73F}" srcOrd="2" destOrd="0" presId="urn:microsoft.com/office/officeart/2005/8/layout/pyramid1"/>
    <dgm:cxn modelId="{23E96ABA-A5B3-41AE-851E-2AB1DD941B71}" type="presParOf" srcId="{3E31201A-B567-40F1-9B73-D8768517C73F}" destId="{0DCF6020-3DCC-4A75-BDB7-F8658E6E71EF}" srcOrd="0" destOrd="0" presId="urn:microsoft.com/office/officeart/2005/8/layout/pyramid1"/>
    <dgm:cxn modelId="{06E985D2-FEC1-46E3-99A9-F1C79DC61779}" type="presParOf" srcId="{3E31201A-B567-40F1-9B73-D8768517C73F}" destId="{81BB5F60-C765-4643-94F7-6ECA8C03126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8B593-227C-4BB4-BFF0-C83B6189CE0A}">
      <dsp:nvSpPr>
        <dsp:cNvPr id="0" name=""/>
        <dsp:cNvSpPr/>
      </dsp:nvSpPr>
      <dsp:spPr>
        <a:xfrm>
          <a:off x="2263531" y="0"/>
          <a:ext cx="2205177" cy="1745405"/>
        </a:xfrm>
        <a:prstGeom prst="trapezoid">
          <a:avLst>
            <a:gd name="adj" fmla="val 63171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визуализации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действий детей.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263531" y="0"/>
        <a:ext cx="2205177" cy="1745405"/>
      </dsp:txXfrm>
    </dsp:sp>
    <dsp:sp modelId="{5403BD5A-4C73-4A54-BBA0-CCC93706A249}">
      <dsp:nvSpPr>
        <dsp:cNvPr id="0" name=""/>
        <dsp:cNvSpPr/>
      </dsp:nvSpPr>
      <dsp:spPr>
        <a:xfrm>
          <a:off x="1152142" y="1728188"/>
          <a:ext cx="4468708" cy="1791593"/>
        </a:xfrm>
        <a:prstGeom prst="trapezoid">
          <a:avLst>
            <a:gd name="adj" fmla="val 63171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Ребенок может отвлечься 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прослушать (не понять)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последовательность выполнения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действий.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934166" y="1728188"/>
        <a:ext cx="2904660" cy="1791593"/>
      </dsp:txXfrm>
    </dsp:sp>
    <dsp:sp modelId="{0DCF6020-3DCC-4A75-BDB7-F8658E6E71EF}">
      <dsp:nvSpPr>
        <dsp:cNvPr id="0" name=""/>
        <dsp:cNvSpPr/>
      </dsp:nvSpPr>
      <dsp:spPr>
        <a:xfrm>
          <a:off x="0" y="3536998"/>
          <a:ext cx="6732239" cy="1791593"/>
        </a:xfrm>
        <a:prstGeom prst="trapezoid">
          <a:avLst>
            <a:gd name="adj" fmla="val 63171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Учитель тратит лишнее время на объяснения,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успокаивание и собирание детей.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178142" y="3536998"/>
        <a:ext cx="4375955" cy="179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0946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47764"/>
            <a:ext cx="2970946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19" y="1628800"/>
            <a:ext cx="7174361" cy="1077218"/>
          </a:xfrm>
        </p:spPr>
        <p:txBody>
          <a:bodyPr/>
          <a:lstStyle/>
          <a:p>
            <a:r>
              <a:rPr lang="ru-RU" sz="32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организации эвакуации при пожаре».</a:t>
            </a:r>
            <a:endParaRPr lang="ru-RU" sz="3200" dirty="0"/>
          </a:p>
        </p:txBody>
      </p:sp>
      <p:pic>
        <p:nvPicPr>
          <p:cNvPr id="5" name="Рисунок 4" descr="1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188640"/>
            <a:ext cx="5940425" cy="117157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3861048"/>
            <a:ext cx="3600400" cy="16561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ru-RU" sz="2400" dirty="0" smtClean="0">
                <a:solidFill>
                  <a:srgbClr val="3B4555"/>
                </a:solidFill>
                <a:latin typeface="Futura PT Book" pitchFamily="34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ru-RU" sz="2800" dirty="0" smtClean="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ru-RU" sz="2400" dirty="0" smtClean="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ru-RU" sz="2000" dirty="0" smtClean="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sz="2000" dirty="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0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  <a:p>
            <a:pPr marL="0" indent="0" algn="ctr">
              <a:buNone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Скляр И.Э.                                                                                                                                               Воробьева Т.В.                                                                                                                                                  Ефименко С.О.</a:t>
            </a:r>
          </a:p>
          <a:p>
            <a:pPr marL="0" indent="0" algn="ctr">
              <a:buNone/>
            </a:pP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2021г.</a:t>
            </a: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514" y="116632"/>
            <a:ext cx="6950749" cy="1569660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«Было»           –             «Стало»</a:t>
            </a:r>
            <a:endParaRPr lang="ru-RU" dirty="0"/>
          </a:p>
        </p:txBody>
      </p:sp>
      <p:pic>
        <p:nvPicPr>
          <p:cNvPr id="1026" name="Picture 2" descr="D:\лин проект\фото к проекту\IMG_20220318_1227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34891"/>
          <a:stretch/>
        </p:blipFill>
        <p:spPr bwMode="auto">
          <a:xfrm>
            <a:off x="-34115" y="1913319"/>
            <a:ext cx="4532931" cy="46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лин проект\фото к проекту\IMG_20220318_1229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27489"/>
          <a:stretch/>
        </p:blipFill>
        <p:spPr bwMode="auto">
          <a:xfrm>
            <a:off x="4711485" y="1923038"/>
            <a:ext cx="4236790" cy="46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8619" y="116632"/>
            <a:ext cx="6950750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 «Было»               –             «Стало» </a:t>
            </a:r>
            <a:endParaRPr lang="ru-RU" dirty="0"/>
          </a:p>
        </p:txBody>
      </p:sp>
      <p:pic>
        <p:nvPicPr>
          <p:cNvPr id="2053" name="Picture 5" descr="D:\лин проект\фото к проекту\IMG_20220317_123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519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лин проект\фото к проекту\IMG_20220318_123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5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4021" y="116632"/>
            <a:ext cx="5015925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«Было»     –        «Стало»</a:t>
            </a:r>
            <a:endParaRPr lang="ru-RU" dirty="0"/>
          </a:p>
        </p:txBody>
      </p:sp>
      <p:pic>
        <p:nvPicPr>
          <p:cNvPr id="3074" name="Picture 2" descr="D:\лин проект\фото к проекту\IMG_20220321_1151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17394" r="8271" b="21918"/>
          <a:stretch/>
        </p:blipFill>
        <p:spPr bwMode="auto">
          <a:xfrm>
            <a:off x="464949" y="1268760"/>
            <a:ext cx="4107512" cy="38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н проект\фото к проекту\IMG_20220321_1151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19116" r="49" b="15632"/>
          <a:stretch/>
        </p:blipFill>
        <p:spPr bwMode="auto">
          <a:xfrm>
            <a:off x="4577123" y="1268760"/>
            <a:ext cx="4438074" cy="38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59896" y="116632"/>
            <a:ext cx="6040243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«Было»             –          Стало» </a:t>
            </a:r>
            <a:endParaRPr lang="ru-RU" dirty="0"/>
          </a:p>
        </p:txBody>
      </p:sp>
      <p:pic>
        <p:nvPicPr>
          <p:cNvPr id="4098" name="Picture 2" descr="D:\лин проект\фото к проекту\IMG_20220318_123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3"/>
            <a:ext cx="3635242" cy="48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лин проект\фото к проекту\IMG_20220321_1151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17394" r="8271" b="21918"/>
          <a:stretch/>
        </p:blipFill>
        <p:spPr bwMode="auto">
          <a:xfrm>
            <a:off x="467544" y="1844824"/>
            <a:ext cx="4107512" cy="38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484784"/>
            <a:ext cx="8424936" cy="492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ru-RU" sz="2000" dirty="0" smtClean="0"/>
              <a:t>            Вопрос о безопасности школьников всегда находится на постоянном контроле. В связи, с резким увеличением в начальной школе количества детей, нами был создан проект, с целью оптимизации процесса организации.  При реализации данного проекта была затронута внутришкольная </a:t>
            </a:r>
            <a:r>
              <a:rPr lang="ru-RU" sz="2000" dirty="0"/>
              <a:t>проблема</a:t>
            </a:r>
            <a:r>
              <a:rPr lang="ru-RU" sz="2000" dirty="0" smtClean="0"/>
              <a:t>. </a:t>
            </a:r>
            <a:r>
              <a:rPr lang="ru-RU" sz="2000" dirty="0"/>
              <a:t>П</a:t>
            </a:r>
            <a:r>
              <a:rPr lang="ru-RU" sz="2000" dirty="0" smtClean="0"/>
              <a:t>роект </a:t>
            </a:r>
            <a:r>
              <a:rPr lang="ru-RU" sz="2000" dirty="0"/>
              <a:t>отвечает необходимым социальным задачам, которые важны не только для нашего образовательного учреждения, но и являются значимыми на уровне </a:t>
            </a:r>
            <a:r>
              <a:rPr lang="ru-RU" sz="2000"/>
              <a:t>государства</a:t>
            </a:r>
            <a:r>
              <a:rPr lang="ru-RU" sz="2000" smtClean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28189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077218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052736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888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 по эвакуации детей с алгоритмом выполнения действий эвакуации при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пожаре. Индивидуальная карта.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indent="155575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Сокращение времени протекания процесса (ВПП) от момента оповещения о пожаре до полной эвакуации детей из помещения школы.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853387"/>
            <a:ext cx="1895563" cy="2376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10мин.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3941790" y="3375303"/>
            <a:ext cx="504056" cy="133243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8905" y="3397395"/>
            <a:ext cx="1590793" cy="1287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957" y="116632"/>
            <a:ext cx="6505179" cy="1569660"/>
          </a:xfrm>
        </p:spPr>
        <p:txBody>
          <a:bodyPr/>
          <a:lstStyle/>
          <a:p>
            <a:r>
              <a:rPr lang="ru-RU" dirty="0"/>
              <a:t>Результаты проекта.</a:t>
            </a:r>
            <a:br>
              <a:rPr lang="ru-RU" dirty="0"/>
            </a:br>
            <a:r>
              <a:rPr lang="ru-RU" dirty="0"/>
              <a:t>Разработанные </a:t>
            </a:r>
            <a:r>
              <a:rPr lang="ru-RU" dirty="0" smtClean="0"/>
              <a:t>стандарты (СОК)</a:t>
            </a:r>
            <a:br>
              <a:rPr lang="ru-RU" dirty="0" smtClean="0"/>
            </a:br>
            <a:r>
              <a:rPr lang="ru-RU" dirty="0" smtClean="0"/>
              <a:t> по внедренным улучшениям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91652"/>
              </p:ext>
            </p:extLst>
          </p:nvPr>
        </p:nvGraphicFramePr>
        <p:xfrm>
          <a:off x="498693" y="1916832"/>
          <a:ext cx="4114165" cy="2575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165"/>
              </a:tblGrid>
              <a:tr h="257175"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ПРИ ПОЖАРЕ ИДИ ПО СТРЕЛКЕ!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49" name="Рисунок 1" descr="Гатчинская средняя общеобразовательная школа №1 | Пожарная безопас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32108" r="91002" b="55119"/>
          <a:stretch>
            <a:fillRect/>
          </a:stretch>
        </p:blipFill>
        <p:spPr bwMode="auto">
          <a:xfrm>
            <a:off x="539552" y="2204864"/>
            <a:ext cx="1782763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верх 5"/>
          <p:cNvSpPr/>
          <p:nvPr/>
        </p:nvSpPr>
        <p:spPr>
          <a:xfrm>
            <a:off x="2771800" y="2290589"/>
            <a:ext cx="628650" cy="208597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8" t="17894" r="13053" b="13352"/>
          <a:stretch/>
        </p:blipFill>
        <p:spPr bwMode="auto">
          <a:xfrm>
            <a:off x="4709941" y="1988840"/>
            <a:ext cx="4417017" cy="471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0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17324" r="22522" b="16152"/>
          <a:stretch/>
        </p:blipFill>
        <p:spPr bwMode="auto">
          <a:xfrm>
            <a:off x="683568" y="980728"/>
            <a:ext cx="7940254" cy="538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2" y="3284984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Воробьева </a:t>
            </a:r>
            <a:r>
              <a:rPr lang="ru-RU" sz="14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Т.В. –  </a:t>
            </a:r>
            <a:r>
              <a:rPr lang="ru-RU" sz="14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56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Скляр. И.Э. – заместитель директора по УВР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39" y="3431565"/>
            <a:ext cx="3600400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14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Бессонова И.В. – учитель начальных классов</a:t>
            </a:r>
          </a:p>
          <a:p>
            <a:pPr lvl="0" algn="l">
              <a:lnSpc>
                <a:spcPct val="115000"/>
              </a:lnSpc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56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Ефименко С.О. – учитель начальных классов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2" descr="C:\Users\rmu-304\Desktop\IMG_20210826_133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53" y="3431565"/>
            <a:ext cx="2185434" cy="29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251520" y="1556792"/>
            <a:ext cx="2160240" cy="1440160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Звук пожарной сирены.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пугаются.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объясняет детям, что это оповещение о пожаре.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мин.)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483768" y="1556792"/>
            <a:ext cx="2160240" cy="1440160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Паника.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 успокаивает  детей, собирает их около себя.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( 30 сек)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752020" y="1556792"/>
            <a:ext cx="2160240" cy="1512168"/>
          </a:xfrm>
          <a:prstGeom prst="rightArrowCallout">
            <a:avLst>
              <a:gd name="adj1" fmla="val 27971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Сбор около учителя в классе.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объясняет детям, как и в каком направлении нужно передвигаться до пожарной лестницы.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мин. 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983760" y="1556792"/>
            <a:ext cx="2160240" cy="1512168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Спуск по пожарной лестнице.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объясняет детям, что спускаться парами,, держась за перила.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мин.)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07504" y="3429000"/>
            <a:ext cx="2160240" cy="1512168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Одевание детей на улице.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объясняет детям, что необходимо одеться, помогает им.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 мин..)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288515" y="3501008"/>
            <a:ext cx="2376264" cy="158417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11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Сбор во дворе школы около учителя.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строятся парами 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объясняет им о необходимости держаться вместе около взрослого.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мин.  30 сек.)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2020" y="3507887"/>
            <a:ext cx="1872208" cy="15841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Ожидание пожарной бригады.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объясняет детям о необходимости ожидания приезда пожарной бригады и разрешения пожарной ситуации (тушение пожара, ликвидация очага возгорания.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мин.)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919006" y="3172847"/>
            <a:ext cx="2016224" cy="20244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ВПП (время протекания процесса)</a:t>
            </a:r>
          </a:p>
          <a:p>
            <a:pPr algn="ctr"/>
            <a:r>
              <a:rPr lang="ru-RU" dirty="0"/>
              <a:t>10 минут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2008" y="5294040"/>
            <a:ext cx="9144000" cy="15639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ru-RU" sz="2400" dirty="0" smtClean="0">
                <a:solidFill>
                  <a:srgbClr val="3B4555"/>
                </a:solidFill>
                <a:latin typeface="Futura PT Book" pitchFamily="34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ru-RU" sz="2800" dirty="0" smtClean="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ru-RU" sz="2400" dirty="0" smtClean="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ru-RU" sz="2000" dirty="0" smtClean="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ru-RU" sz="2000" dirty="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70332"/>
            <a:r>
              <a:rPr lang="ru-RU" sz="1600" b="1" kern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1. Учитель тратит лишнее время на объяснения, успокаивание и собирание детей.</a:t>
            </a:r>
          </a:p>
          <a:p>
            <a:pPr marL="370332"/>
            <a:r>
              <a:rPr lang="ru-RU" sz="1600" b="1" kern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2. Отсутствие визуализации действий детей.</a:t>
            </a:r>
            <a:endParaRPr lang="ru-RU" sz="1000" b="1" kern="0" smtClean="0">
              <a:solidFill>
                <a:srgbClr val="1F0BB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/>
            <a:r>
              <a:rPr lang="ru-RU" sz="1600" b="1" kern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3. Ребенок может отвлечься и прослушать (не понять) последовательность выполнения действий.</a:t>
            </a:r>
            <a:endParaRPr lang="ru-RU" sz="1600" b="1" kern="0">
              <a:solidFill>
                <a:srgbClr val="1F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79954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организации эвакуации при пожаре </a:t>
            </a:r>
            <a:r>
              <a:rPr lang="ru-RU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детей».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8855626"/>
              </p:ext>
            </p:extLst>
          </p:nvPr>
        </p:nvGraphicFramePr>
        <p:xfrm>
          <a:off x="2411760" y="1340768"/>
          <a:ext cx="67322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381602" cy="400110"/>
          </a:xfrm>
        </p:spPr>
        <p:txBody>
          <a:bodyPr/>
          <a:lstStyle/>
          <a:p>
            <a:r>
              <a:rPr lang="ru-RU" sz="2000" dirty="0" smtClean="0"/>
              <a:t>План мероприятий по устранению проблем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701526"/>
              </p:ext>
            </p:extLst>
          </p:nvPr>
        </p:nvGraphicFramePr>
        <p:xfrm>
          <a:off x="35496" y="980728"/>
          <a:ext cx="9145014" cy="58052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4715"/>
                <a:gridCol w="1274305"/>
                <a:gridCol w="1424225"/>
                <a:gridCol w="1649100"/>
                <a:gridCol w="1649100"/>
                <a:gridCol w="1499182"/>
                <a:gridCol w="1124387"/>
              </a:tblGrid>
              <a:tr h="11088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</a:p>
                    <a:p>
                      <a:pPr algn="ctr"/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Основание (проблема)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Причины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Планируемые мероприятия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Документ, подтверждающий выполнение работы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Ф.И.О., должность ответственного исполнителя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Сроки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5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Учитель</a:t>
                      </a:r>
                      <a:r>
                        <a:rPr lang="ru-RU" sz="1200" baseline="0" dirty="0" smtClean="0"/>
                        <a:t> тратит лишнее время на объяснения, успокаивание и собирание детей.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Незнание детей алгоритма эвакуации при пожаре.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Создание</a:t>
                      </a:r>
                      <a:r>
                        <a:rPr lang="ru-RU" sz="1200" baseline="0" dirty="0" smtClean="0"/>
                        <a:t> с</a:t>
                      </a:r>
                      <a:r>
                        <a:rPr lang="ru-RU" sz="1200" dirty="0" smtClean="0"/>
                        <a:t>тенда с алгоритмом выполнения действий эвакуации при пожаре.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стенда с алгоритмом выполнения действий эвакуации при пожаре.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Воробьева Т.В. – руководитель </a:t>
                      </a:r>
                      <a:r>
                        <a:rPr lang="ru-RU" sz="1200" baseline="0" dirty="0" err="1" smtClean="0"/>
                        <a:t>мо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01.09.2021</a:t>
                      </a: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24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Ребенок несколько раз уточняет у учителя последовательность своих действий.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Ребенок может отвлечься и прослушать (не понять) последовательность выполнения действий.</a:t>
                      </a: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Учитель проводит серию упражнений (для запоминания) по использованию</a:t>
                      </a:r>
                      <a:r>
                        <a:rPr lang="ru-RU" sz="1200" baseline="0" dirty="0" smtClean="0"/>
                        <a:t> стенда с алгоритмом эвакуации при пожаре.</a:t>
                      </a:r>
                      <a:endParaRPr lang="ru-RU" sz="1200" dirty="0" smtClean="0"/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Флаеры</a:t>
                      </a:r>
                      <a:r>
                        <a:rPr lang="ru-RU" sz="1200" dirty="0" smtClean="0"/>
                        <a:t> с символами, обозначающими последовательность действий детей по алгоритму во время эвакуации при пожаре.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Воробьева Т.В. – руководитель </a:t>
                      </a:r>
                      <a:r>
                        <a:rPr lang="ru-RU" sz="1200" baseline="0" dirty="0" err="1" smtClean="0"/>
                        <a:t>мо</a:t>
                      </a:r>
                      <a:r>
                        <a:rPr lang="ru-RU" sz="1200" baseline="0" dirty="0" smtClean="0"/>
                        <a:t>.</a:t>
                      </a:r>
                    </a:p>
                    <a:p>
                      <a:r>
                        <a:rPr lang="ru-RU" sz="1200" baseline="0" dirty="0" smtClean="0"/>
                        <a:t>Учителя начальных классов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13.09.2021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5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визуализации действий детей.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Ребенок не всегда запоминает информацию.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Изготовление </a:t>
                      </a:r>
                      <a:r>
                        <a:rPr lang="ru-RU" sz="1200" dirty="0" err="1" smtClean="0"/>
                        <a:t>флаеров</a:t>
                      </a:r>
                      <a:r>
                        <a:rPr lang="ru-RU" sz="1200" dirty="0" smtClean="0"/>
                        <a:t> с символами, обозначающими последовательность движения детей во время эвакуации при пожаре.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Флаеры</a:t>
                      </a:r>
                      <a:r>
                        <a:rPr lang="ru-RU" sz="1200" dirty="0" smtClean="0"/>
                        <a:t> с символами, обозначающими последовательность движения детей во время эвакуации при пожаре.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Учителя начальных классов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15.09.2021-22.09.2021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32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86637"/>
              </p:ext>
            </p:extLst>
          </p:nvPr>
        </p:nvGraphicFramePr>
        <p:xfrm>
          <a:off x="179512" y="1268760"/>
          <a:ext cx="8712968" cy="53744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6484"/>
                <a:gridCol w="4356484"/>
              </a:tblGrid>
              <a:tr h="883919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Первоначальная постановка проблемы.</a:t>
                      </a:r>
                    </a:p>
                    <a:p>
                      <a:r>
                        <a:rPr lang="ru-RU" sz="2000" dirty="0" smtClean="0"/>
                        <a:t>Трата большого количества</a:t>
                      </a:r>
                      <a:r>
                        <a:rPr lang="ru-RU" sz="2000" baseline="0" dirty="0" smtClean="0"/>
                        <a:t> времени учителем на эвакуацию детей при пожаре.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3018"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200" dirty="0" smtClean="0"/>
                        <a:t>1. </a:t>
                      </a:r>
                      <a:r>
                        <a:rPr lang="en-US" sz="1200" dirty="0" smtClean="0"/>
                        <a:t>What</a:t>
                      </a:r>
                      <a:r>
                        <a:rPr lang="ru-RU" sz="1200" dirty="0" smtClean="0"/>
                        <a:t>?</a:t>
                      </a:r>
                      <a:r>
                        <a:rPr lang="ru-RU" sz="1200" baseline="0" dirty="0" smtClean="0"/>
                        <a:t> (Что?) – Что происходит? Что вы видите?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800" dirty="0" smtClean="0"/>
                        <a:t>Паника детей.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</a:t>
                      </a:r>
                      <a:r>
                        <a:rPr lang="en-US" sz="1200" dirty="0" smtClean="0"/>
                        <a:t>Where</a:t>
                      </a:r>
                      <a:r>
                        <a:rPr lang="ru-RU" sz="1200" dirty="0" smtClean="0"/>
                        <a:t>?</a:t>
                      </a:r>
                      <a:r>
                        <a:rPr lang="en-US" sz="1200" dirty="0" smtClean="0"/>
                        <a:t> (</a:t>
                      </a:r>
                      <a:r>
                        <a:rPr lang="ru-RU" sz="1200" dirty="0" smtClean="0"/>
                        <a:t>Где?) – Где происходит проблема?</a:t>
                      </a:r>
                    </a:p>
                    <a:p>
                      <a:r>
                        <a:rPr lang="ru-RU" sz="1800" dirty="0" smtClean="0"/>
                        <a:t>В классе</a:t>
                      </a:r>
                      <a:r>
                        <a:rPr lang="ru-RU" sz="1800" baseline="0" dirty="0" smtClean="0"/>
                        <a:t>.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76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</a:t>
                      </a:r>
                      <a:r>
                        <a:rPr lang="en-US" sz="1200" dirty="0" smtClean="0"/>
                        <a:t>When</a:t>
                      </a:r>
                      <a:r>
                        <a:rPr lang="ru-RU" sz="1200" dirty="0" smtClean="0"/>
                        <a:t>? </a:t>
                      </a:r>
                      <a:r>
                        <a:rPr lang="en-US" sz="1200" dirty="0" smtClean="0"/>
                        <a:t>(</a:t>
                      </a:r>
                      <a:r>
                        <a:rPr lang="ru-RU" sz="1200" dirty="0" smtClean="0"/>
                        <a:t>Когда?)</a:t>
                      </a:r>
                      <a:r>
                        <a:rPr lang="ru-RU" sz="1200" baseline="0" dirty="0" smtClean="0"/>
                        <a:t> – Когда происходит проблема?</a:t>
                      </a:r>
                    </a:p>
                    <a:p>
                      <a:r>
                        <a:rPr lang="ru-RU" sz="1800" dirty="0" smtClean="0"/>
                        <a:t>Во время</a:t>
                      </a:r>
                      <a:r>
                        <a:rPr lang="ru-RU" sz="1800" baseline="0" dirty="0" smtClean="0"/>
                        <a:t> оповещения звуковой сирены.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</a:t>
                      </a:r>
                      <a:r>
                        <a:rPr lang="en-US" sz="1200" dirty="0" smtClean="0"/>
                        <a:t>Who</a:t>
                      </a:r>
                      <a:r>
                        <a:rPr lang="ru-RU" sz="1200" dirty="0" smtClean="0"/>
                        <a:t>? (Кто?) – Кто вовлечен в проблему?</a:t>
                      </a:r>
                      <a:r>
                        <a:rPr lang="ru-RU" sz="1200" baseline="0" dirty="0" smtClean="0"/>
                        <a:t> Команда, конкретный человек?</a:t>
                      </a:r>
                    </a:p>
                    <a:p>
                      <a:r>
                        <a:rPr lang="ru-RU" sz="1800" baseline="0" dirty="0" smtClean="0"/>
                        <a:t>Дети – учитель.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01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.</a:t>
                      </a:r>
                      <a:r>
                        <a:rPr lang="en-US" sz="1200" baseline="0" dirty="0" smtClean="0"/>
                        <a:t> Which</a:t>
                      </a:r>
                      <a:r>
                        <a:rPr lang="ru-RU" sz="1200" baseline="0" dirty="0" smtClean="0"/>
                        <a:t>? (Какой?) – Какие условия/тенденции присутствуют?</a:t>
                      </a:r>
                    </a:p>
                    <a:p>
                      <a:r>
                        <a:rPr lang="ru-RU" sz="1800" dirty="0" smtClean="0"/>
                        <a:t>Отсутствие навигации</a:t>
                      </a:r>
                      <a:r>
                        <a:rPr lang="ru-RU" sz="1800" baseline="0" dirty="0" smtClean="0"/>
                        <a:t> и четкого алгоритма действий.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 </a:t>
                      </a:r>
                      <a:r>
                        <a:rPr lang="en-US" sz="1200" dirty="0" smtClean="0"/>
                        <a:t>How</a:t>
                      </a:r>
                      <a:r>
                        <a:rPr lang="ru-RU" sz="1200" dirty="0" smtClean="0"/>
                        <a:t>?</a:t>
                      </a:r>
                      <a:r>
                        <a:rPr lang="ru-RU" sz="1200" baseline="0" dirty="0" smtClean="0"/>
                        <a:t> (Как?) – Как это происходит и на сколько отличается от ожидаемого?</a:t>
                      </a:r>
                    </a:p>
                    <a:p>
                      <a:r>
                        <a:rPr lang="ru-RU" sz="1800" baseline="0" dirty="0" smtClean="0"/>
                        <a:t>Происходит – 10 мин.</a:t>
                      </a:r>
                    </a:p>
                    <a:p>
                      <a:r>
                        <a:rPr lang="ru-RU" sz="1800" baseline="0" dirty="0" smtClean="0"/>
                        <a:t>Ожидаемое – 6 мин. От оповещения сигналом до полной эвакуации детей.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0146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Новая постановка проблемы. Проанализируйте</a:t>
                      </a:r>
                      <a:r>
                        <a:rPr lang="ru-RU" sz="1200" baseline="0" dirty="0" smtClean="0"/>
                        <a:t> данные от </a:t>
                      </a:r>
                      <a:r>
                        <a:rPr lang="en-US" sz="1200" baseline="0" dirty="0" smtClean="0"/>
                        <a:t>SW1H </a:t>
                      </a:r>
                      <a:r>
                        <a:rPr lang="ru-RU" sz="1200" baseline="0" dirty="0" smtClean="0"/>
                        <a:t>и перепишите постановку проблемы с учетом новой информации. 1+6+5+3+2+4.</a:t>
                      </a:r>
                    </a:p>
                    <a:p>
                      <a:r>
                        <a:rPr lang="ru-RU" sz="1800" baseline="0" dirty="0" smtClean="0"/>
                        <a:t>Паника детей при оповещении сигнала о пожаре, при эвакуации затрачивается 10 минут, ожидаемое время 6 минут, по причине отсутствия навигации и четкого алгоритма во время оповещения звуковой сирены в классе, в проблему вовлечены дети, учитель.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47667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Анализ проблем </a:t>
            </a:r>
            <a:r>
              <a:rPr lang="en-US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SW1H</a:t>
            </a:r>
            <a:br>
              <a:rPr lang="en-US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Определение фокусной постановки проблемы)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92308" y="1489689"/>
            <a:ext cx="1728192" cy="1944216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Звук пожарной сирены.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пугаются.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объясняет детям, что это оповещение о пожаре.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мин.)</a:t>
            </a:r>
          </a:p>
          <a:p>
            <a:pPr algn="ctr"/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051720" y="1556792"/>
            <a:ext cx="1728192" cy="1944216"/>
          </a:xfrm>
          <a:prstGeom prst="rightArrowCallout">
            <a:avLst>
              <a:gd name="adj1" fmla="val 27971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Сбор около учителя в классе.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объясняет детям, как и в каком направлении нужно передвигаться до пожарной лестницы.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мин. )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851920" y="1556792"/>
            <a:ext cx="1728192" cy="1944216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Спуск по пожарной лестнице.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мин.)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5652120" y="1556792"/>
            <a:ext cx="1728192" cy="2016224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Одевание детей на улице.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помогает детям одеться.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мин.)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52320" y="1556792"/>
            <a:ext cx="1584176" cy="20882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Ожидание пожарной бригады с воспитателем.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объясняет детям о необходимости ожидания приезда пожарной бригады и разрешения пожарной ситуации (тушение пожара, ликвидация очага возгорания.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мин.)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827584" y="3717032"/>
            <a:ext cx="1512168" cy="1512168"/>
          </a:xfrm>
          <a:prstGeom prst="rightArrowCallout">
            <a:avLst>
              <a:gd name="adj1" fmla="val 35694"/>
              <a:gd name="adj2" fmla="val 22995"/>
              <a:gd name="adj3" fmla="val 0"/>
              <a:gd name="adj4" fmla="val 10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Паника.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 успокаивает к детей, собирает их около себя.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( 30 сек)</a:t>
            </a:r>
          </a:p>
          <a:p>
            <a:pPr algn="ctr"/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627784" y="3717032"/>
            <a:ext cx="2160240" cy="1512168"/>
          </a:xfrm>
          <a:prstGeom prst="rightArrowCallout">
            <a:avLst>
              <a:gd name="adj1" fmla="val 31076"/>
              <a:gd name="adj2" fmla="val 25000"/>
              <a:gd name="adj3" fmla="val 0"/>
              <a:gd name="adj4" fmla="val 10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Сбор во дворе школы около учителя.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строятся парами 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объясняет им о необходимости держаться вместе около взрослого.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мин.  30 сек.)</a:t>
            </a:r>
          </a:p>
          <a:p>
            <a:pPr algn="ctr"/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857850" y="3717032"/>
            <a:ext cx="1512168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023828" y="3692946"/>
            <a:ext cx="1512168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01149" y="3699942"/>
            <a:ext cx="1512168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15816" y="3733756"/>
            <a:ext cx="1512168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Выноска-облако 16"/>
          <p:cNvSpPr/>
          <p:nvPr/>
        </p:nvSpPr>
        <p:spPr>
          <a:xfrm>
            <a:off x="5220072" y="3476922"/>
            <a:ext cx="2232248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ВПП (время протекания процесса)</a:t>
            </a:r>
          </a:p>
          <a:p>
            <a:pPr algn="ctr"/>
            <a:r>
              <a:rPr lang="ru-RU" dirty="0"/>
              <a:t>6 минут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2339" y="5553745"/>
            <a:ext cx="7947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Использование инструментов бережливых технологий:</a:t>
            </a:r>
          </a:p>
          <a:p>
            <a:r>
              <a:rPr lang="ru-RU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1. Стенд с алгоритмом выполнения действий эвакуации при пожаре.</a:t>
            </a:r>
          </a:p>
          <a:p>
            <a:r>
              <a:rPr lang="ru-RU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2. Средства навигации и визуализации: маркеры, информационные указатели.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90872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Диаграмма «Спагетти»</a:t>
            </a:r>
            <a:r>
              <a:rPr lang="ru-RU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организации эвакуации при пожаре </a:t>
            </a:r>
            <a:r>
              <a:rPr lang="ru-RU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детей»</a:t>
            </a:r>
            <a:endParaRPr lang="ru-RU" dirty="0"/>
          </a:p>
        </p:txBody>
      </p:sp>
      <p:pic>
        <p:nvPicPr>
          <p:cNvPr id="8" name="Picture 2" descr="C:\Users\rmu-304\Downloads\IMG_20211115_114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3" y="1572727"/>
            <a:ext cx="6698169" cy="50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10446</TotalTime>
  <Words>1049</Words>
  <Application>Microsoft Office PowerPoint</Application>
  <PresentationFormat>Экран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«Оптимизация процесса организации эвакуации при пожаре».</vt:lpstr>
      <vt:lpstr>Презентация PowerPoint</vt:lpstr>
      <vt:lpstr>Команда проекта</vt:lpstr>
      <vt:lpstr>Карта текущего состояния процесса</vt:lpstr>
      <vt:lpstr>Пирамида проблем</vt:lpstr>
      <vt:lpstr>План мероприятий по устранению проблем</vt:lpstr>
      <vt:lpstr>Презентация PowerPoint</vt:lpstr>
      <vt:lpstr>Достигнутые результаты</vt:lpstr>
      <vt:lpstr>Достигнутые результаты</vt:lpstr>
      <vt:lpstr>Визуализация         «Было»           –             «Стало»</vt:lpstr>
      <vt:lpstr>Визуализация   «Было»               –             «Стало» </vt:lpstr>
      <vt:lpstr>Визуализация  «Было»     –        «Стало»</vt:lpstr>
      <vt:lpstr>Визуализация  «Было»             –          Стало» </vt:lpstr>
      <vt:lpstr>Достигнутые результаты</vt:lpstr>
      <vt:lpstr>Результаты проекта. </vt:lpstr>
      <vt:lpstr>Результаты проекта. Разработанные стандарты (СОК)  по внедренным улучшениям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rmu-306</cp:lastModifiedBy>
  <cp:revision>588</cp:revision>
  <cp:lastPrinted>2022-03-21T07:15:25Z</cp:lastPrinted>
  <dcterms:created xsi:type="dcterms:W3CDTF">2007-01-29T08:57:19Z</dcterms:created>
  <dcterms:modified xsi:type="dcterms:W3CDTF">2022-03-23T06:58:15Z</dcterms:modified>
</cp:coreProperties>
</file>